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1" r:id="rId3"/>
    <p:sldId id="262" r:id="rId4"/>
    <p:sldId id="269" r:id="rId5"/>
    <p:sldId id="270" r:id="rId6"/>
    <p:sldId id="271" r:id="rId7"/>
    <p:sldId id="272" r:id="rId8"/>
    <p:sldId id="260" r:id="rId9"/>
    <p:sldId id="257" r:id="rId10"/>
    <p:sldId id="259" r:id="rId11"/>
    <p:sldId id="258" r:id="rId12"/>
    <p:sldId id="268" r:id="rId13"/>
    <p:sldId id="263" r:id="rId14"/>
    <p:sldId id="267" r:id="rId15"/>
    <p:sldId id="264" r:id="rId16"/>
    <p:sldId id="265" r:id="rId17"/>
    <p:sldId id="266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10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073F1-1845-104B-AD8A-E28367B40437}" type="datetimeFigureOut">
              <a:rPr lang="en-US" smtClean="0"/>
              <a:t>10/5/14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70CD1E-45BB-1148-8578-ABBF5C517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56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9FD2D9-BF33-5041-B9F4-6EA85A0B9C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71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9FD2D9-BF33-5041-B9F4-6EA85A0B9C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7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Integrated Rule-Oriented Data System</a:t>
            </a:r>
            <a:r>
              <a:rPr lang="en-US" dirty="0" smtClean="0"/>
              <a:t> (</a:t>
            </a:r>
            <a:r>
              <a:rPr lang="en-US" i="1" dirty="0" err="1" smtClean="0"/>
              <a:t>iRODS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9FD2D9-BF33-5041-B9F4-6EA85A0B9C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1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49143-298C-D449-BA12-121E967B03B5}" type="datetimeFigureOut">
              <a:rPr lang="en-US" smtClean="0"/>
              <a:t>10/5/14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F7B1-9261-A047-87B5-E639E2049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49143-298C-D449-BA12-121E967B03B5}" type="datetimeFigureOut">
              <a:rPr lang="en-US" smtClean="0"/>
              <a:t>10/5/14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F7B1-9261-A047-87B5-E639E2049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54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49143-298C-D449-BA12-121E967B03B5}" type="datetimeFigureOut">
              <a:rPr lang="en-US" smtClean="0"/>
              <a:t>10/5/14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F7B1-9261-A047-87B5-E639E2049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22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49143-298C-D449-BA12-121E967B03B5}" type="datetimeFigureOut">
              <a:rPr lang="en-US" smtClean="0"/>
              <a:t>10/5/14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F7B1-9261-A047-87B5-E639E2049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79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49143-298C-D449-BA12-121E967B03B5}" type="datetimeFigureOut">
              <a:rPr lang="en-US" smtClean="0"/>
              <a:t>10/5/14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F7B1-9261-A047-87B5-E639E2049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86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49143-298C-D449-BA12-121E967B03B5}" type="datetimeFigureOut">
              <a:rPr lang="en-US" smtClean="0"/>
              <a:t>10/5/14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F7B1-9261-A047-87B5-E639E2049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09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49143-298C-D449-BA12-121E967B03B5}" type="datetimeFigureOut">
              <a:rPr lang="en-US" smtClean="0"/>
              <a:t>10/5/14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F7B1-9261-A047-87B5-E639E2049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68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49143-298C-D449-BA12-121E967B03B5}" type="datetimeFigureOut">
              <a:rPr lang="en-US" smtClean="0"/>
              <a:t>10/5/14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F7B1-9261-A047-87B5-E639E2049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3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49143-298C-D449-BA12-121E967B03B5}" type="datetimeFigureOut">
              <a:rPr lang="en-US" smtClean="0"/>
              <a:t>10/5/14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F7B1-9261-A047-87B5-E639E2049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94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49143-298C-D449-BA12-121E967B03B5}" type="datetimeFigureOut">
              <a:rPr lang="en-US" smtClean="0"/>
              <a:t>10/5/14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F7B1-9261-A047-87B5-E639E2049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98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49143-298C-D449-BA12-121E967B03B5}" type="datetimeFigureOut">
              <a:rPr lang="en-US" smtClean="0"/>
              <a:t>10/5/14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F7B1-9261-A047-87B5-E639E2049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2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49143-298C-D449-BA12-121E967B03B5}" type="datetimeFigureOut">
              <a:rPr lang="en-US" smtClean="0"/>
              <a:t>10/5/14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EF7B1-9261-A047-87B5-E639E2049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48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180" y="1488648"/>
            <a:ext cx="6753367" cy="1470025"/>
          </a:xfrm>
        </p:spPr>
        <p:txBody>
          <a:bodyPr/>
          <a:lstStyle/>
          <a:p>
            <a:r>
              <a:rPr lang="en-US" dirty="0"/>
              <a:t>A Specimen-based View of the World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1181" y="3204456"/>
            <a:ext cx="6971852" cy="31312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Using the Biological Collections Ontology to Model Biodiversity Collections</a:t>
            </a:r>
            <a:r>
              <a:rPr lang="en-US" dirty="0" smtClean="0">
                <a:effectLst/>
              </a:rPr>
              <a:t> </a:t>
            </a:r>
            <a:endParaRPr lang="en-US" sz="30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endParaRPr lang="en-US" sz="30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3000" dirty="0" smtClean="0">
                <a:solidFill>
                  <a:schemeClr val="tx1"/>
                </a:solidFill>
              </a:rPr>
              <a:t>ICBO 2014, Houston, Texas, USA</a:t>
            </a:r>
          </a:p>
          <a:p>
            <a:pPr>
              <a:lnSpc>
                <a:spcPct val="80000"/>
              </a:lnSpc>
            </a:pPr>
            <a:endParaRPr lang="en-US" sz="26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600" dirty="0" smtClean="0">
                <a:solidFill>
                  <a:schemeClr val="tx1"/>
                </a:solidFill>
              </a:rPr>
              <a:t>Ramona Walls</a:t>
            </a:r>
          </a:p>
          <a:p>
            <a:pPr>
              <a:lnSpc>
                <a:spcPct val="80000"/>
              </a:lnSpc>
            </a:pPr>
            <a:r>
              <a:rPr lang="en-US" sz="2600" dirty="0" smtClean="0">
                <a:solidFill>
                  <a:schemeClr val="tx1"/>
                </a:solidFill>
              </a:rPr>
              <a:t>Robert </a:t>
            </a:r>
            <a:r>
              <a:rPr lang="en-US" sz="2600" dirty="0" err="1" smtClean="0">
                <a:solidFill>
                  <a:schemeClr val="tx1"/>
                </a:solidFill>
              </a:rPr>
              <a:t>Guralnick</a:t>
            </a:r>
            <a:endParaRPr lang="en-US" sz="26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600" dirty="0" smtClean="0">
                <a:solidFill>
                  <a:srgbClr val="000000"/>
                </a:solidFill>
              </a:rPr>
              <a:t>John Deck</a:t>
            </a:r>
          </a:p>
          <a:p>
            <a:pPr>
              <a:lnSpc>
                <a:spcPct val="80000"/>
              </a:lnSpc>
            </a:pPr>
            <a:r>
              <a:rPr lang="en-US" sz="2600" dirty="0">
                <a:solidFill>
                  <a:srgbClr val="000000"/>
                </a:solidFill>
              </a:rPr>
              <a:t>Andréa </a:t>
            </a:r>
            <a:r>
              <a:rPr lang="en-US" sz="2600" dirty="0" err="1">
                <a:solidFill>
                  <a:srgbClr val="000000"/>
                </a:solidFill>
              </a:rPr>
              <a:t>Matsunaga</a:t>
            </a:r>
            <a:r>
              <a:rPr lang="en-US" sz="2600" dirty="0" smtClean="0">
                <a:solidFill>
                  <a:srgbClr val="000000"/>
                </a:solidFill>
                <a:effectLst/>
              </a:rPr>
              <a:t> </a:t>
            </a:r>
            <a:endParaRPr lang="en-US" sz="2600" dirty="0" smtClean="0">
              <a:solidFill>
                <a:srgbClr val="000000"/>
              </a:solidFill>
            </a:endParaRPr>
          </a:p>
          <a:p>
            <a:pPr>
              <a:lnSpc>
                <a:spcPct val="80000"/>
              </a:lnSpc>
            </a:pPr>
            <a:endParaRPr lang="en-US" sz="3000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endParaRPr lang="en-US" sz="3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6742"/>
            <a:ext cx="1269953" cy="1277603"/>
          </a:xfrm>
          <a:prstGeom prst="rect">
            <a:avLst/>
          </a:prstGeom>
        </p:spPr>
      </p:pic>
      <p:pic>
        <p:nvPicPr>
          <p:cNvPr id="5" name="Picture 4" descr="Screen shot 2014-09-15 at 11.37.5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150" y="5721043"/>
            <a:ext cx="2370920" cy="10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4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8777" y="2075492"/>
            <a:ext cx="70205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derives from by planned process:</a:t>
            </a:r>
          </a:p>
          <a:p>
            <a:endParaRPr lang="en-US" sz="2000" dirty="0" smtClean="0"/>
          </a:p>
          <a:p>
            <a:r>
              <a:rPr lang="x-none" sz="2000" dirty="0" smtClean="0"/>
              <a:t>is_specified_input_of </a:t>
            </a:r>
            <a:r>
              <a:rPr lang="x-none" sz="2000" dirty="0"/>
              <a:t>o 'has output' subPropertyOf ‘derives from by planned process’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is derived into by planned process:</a:t>
            </a:r>
          </a:p>
          <a:p>
            <a:endParaRPr lang="en-US" sz="2000" dirty="0"/>
          </a:p>
          <a:p>
            <a:r>
              <a:rPr lang="x-none" sz="2000" dirty="0"/>
              <a:t>is_specified_output_of o 'has input' subPropertyOf ‘is derived into by planned process’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490349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mpling chai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424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60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xon-ontological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2555"/>
            <a:ext cx="9144000" cy="503203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503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Using Darwin Core properties in BCO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070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Challenge: getting existing datasets into a form where we can query them the way we want</a:t>
            </a:r>
            <a:endParaRPr lang="en-US" sz="3200" dirty="0"/>
          </a:p>
        </p:txBody>
      </p:sp>
      <p:pic>
        <p:nvPicPr>
          <p:cNvPr id="3" name="Picture 2" descr="neon-idiv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3333"/>
            <a:ext cx="9144000" cy="50306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4075" y="6305605"/>
            <a:ext cx="506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NEON soil sample data mapped to BCO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3721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0417"/>
          </a:xfrm>
        </p:spPr>
        <p:txBody>
          <a:bodyPr/>
          <a:lstStyle/>
          <a:p>
            <a:r>
              <a:rPr lang="en-US" dirty="0" smtClean="0"/>
              <a:t>field to repository workflow</a:t>
            </a:r>
            <a:endParaRPr lang="en-US" dirty="0"/>
          </a:p>
        </p:txBody>
      </p:sp>
      <p:pic>
        <p:nvPicPr>
          <p:cNvPr id="3" name="Picture 2" descr="fig3_workflow-V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34413"/>
            <a:ext cx="8425384" cy="542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97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Scaling up: bringing the </a:t>
            </a:r>
            <a:r>
              <a:rPr lang="en-US" dirty="0" err="1" smtClean="0"/>
              <a:t>metagenomic</a:t>
            </a:r>
            <a:r>
              <a:rPr lang="en-US" dirty="0" smtClean="0"/>
              <a:t> data into the </a:t>
            </a:r>
            <a:r>
              <a:rPr lang="en-US" dirty="0" err="1" smtClean="0"/>
              <a:t>iPlant</a:t>
            </a:r>
            <a:r>
              <a:rPr lang="en-US" dirty="0" smtClean="0"/>
              <a:t> Data Commons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2899" y="5736463"/>
            <a:ext cx="1857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Bonnie Hurwitz</a:t>
            </a: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Ken 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Youens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-Clark</a:t>
            </a:r>
          </a:p>
          <a:p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iPlant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 staff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436" y="1731501"/>
            <a:ext cx="5272552" cy="4797918"/>
          </a:xfrm>
          <a:prstGeom prst="rect">
            <a:avLst/>
          </a:prstGeom>
          <a:noFill/>
          <a:ln>
            <a:noFill/>
          </a:ln>
          <a:effectLst>
            <a:outerShdw blurRad="292100" dist="139699" dir="2700000" algn="ctr" rotWithShape="0">
              <a:schemeClr val="bg2">
                <a:alpha val="6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1748294" y="1672467"/>
            <a:ext cx="5844111" cy="5000981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841" y="6375945"/>
            <a:ext cx="1718194" cy="4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66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35" y="274638"/>
            <a:ext cx="8582678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validate workflow with existing data</a:t>
            </a:r>
            <a:endParaRPr lang="en-US" sz="3600" dirty="0"/>
          </a:p>
        </p:txBody>
      </p:sp>
      <p:pic>
        <p:nvPicPr>
          <p:cNvPr id="3" name="Picture 2" descr="mapping and validatio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9083"/>
            <a:ext cx="9144000" cy="493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76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458" y="274638"/>
            <a:ext cx="785185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production workflow leveraging </a:t>
            </a:r>
            <a:r>
              <a:rPr lang="en-US" dirty="0" err="1" smtClean="0"/>
              <a:t>iRODS</a:t>
            </a:r>
            <a:r>
              <a:rPr lang="en-US" dirty="0" smtClean="0"/>
              <a:t> technology</a:t>
            </a:r>
            <a:endParaRPr lang="en-US" dirty="0"/>
          </a:p>
        </p:txBody>
      </p:sp>
      <p:pic>
        <p:nvPicPr>
          <p:cNvPr id="3" name="Picture 2" descr="ProdIrod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8246"/>
            <a:ext cx="9144000" cy="383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49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biodiversity standards landscape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477988" y="1552677"/>
            <a:ext cx="3291840" cy="2926080"/>
          </a:xfrm>
          <a:prstGeom prst="ellipse">
            <a:avLst/>
          </a:prstGeom>
          <a:solidFill>
            <a:schemeClr val="tx2">
              <a:lumMod val="60000"/>
              <a:lumOff val="40000"/>
              <a:alpha val="66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ECOLOGY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field surveys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observations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environments</a:t>
            </a:r>
          </a:p>
        </p:txBody>
      </p:sp>
      <p:sp>
        <p:nvSpPr>
          <p:cNvPr id="5" name="Oval 4"/>
          <p:cNvSpPr/>
          <p:nvPr/>
        </p:nvSpPr>
        <p:spPr>
          <a:xfrm>
            <a:off x="4048746" y="1552678"/>
            <a:ext cx="3291840" cy="2926080"/>
          </a:xfrm>
          <a:prstGeom prst="ellipse">
            <a:avLst/>
          </a:prstGeom>
          <a:solidFill>
            <a:schemeClr val="accent2">
              <a:alpha val="66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MUSEUM COLLECTIONS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specimens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checklists</a:t>
            </a:r>
          </a:p>
        </p:txBody>
      </p:sp>
      <p:sp>
        <p:nvSpPr>
          <p:cNvPr id="6" name="Oval 5"/>
          <p:cNvSpPr/>
          <p:nvPr/>
        </p:nvSpPr>
        <p:spPr>
          <a:xfrm>
            <a:off x="2794713" y="3540977"/>
            <a:ext cx="3291840" cy="2935111"/>
          </a:xfrm>
          <a:prstGeom prst="ellipse">
            <a:avLst/>
          </a:prstGeom>
          <a:solidFill>
            <a:schemeClr val="accent3">
              <a:lumMod val="75000"/>
              <a:alpha val="66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GENOMICS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molecules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specimens</a:t>
            </a:r>
          </a:p>
        </p:txBody>
      </p:sp>
    </p:spTree>
    <p:extLst>
      <p:ext uri="{BB962C8B-B14F-4D97-AF65-F5344CB8AC3E}">
        <p14:creationId xmlns:p14="http://schemas.microsoft.com/office/powerpoint/2010/main" val="1777900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2487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Understanding biodiversity requires us to work at the intersection of disciplines</a:t>
            </a:r>
            <a:endParaRPr lang="en-US" sz="3600" dirty="0"/>
          </a:p>
        </p:txBody>
      </p:sp>
      <p:sp>
        <p:nvSpPr>
          <p:cNvPr id="4" name="Oval 3"/>
          <p:cNvSpPr/>
          <p:nvPr/>
        </p:nvSpPr>
        <p:spPr>
          <a:xfrm>
            <a:off x="1437019" y="1454471"/>
            <a:ext cx="3840479" cy="3566160"/>
          </a:xfrm>
          <a:prstGeom prst="ellipse">
            <a:avLst/>
          </a:prstGeom>
          <a:solidFill>
            <a:schemeClr val="tx2">
              <a:lumMod val="60000"/>
              <a:lumOff val="40000"/>
              <a:alpha val="66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ECOLOGY</a:t>
            </a:r>
          </a:p>
        </p:txBody>
      </p:sp>
      <p:sp>
        <p:nvSpPr>
          <p:cNvPr id="6" name="Oval 5"/>
          <p:cNvSpPr/>
          <p:nvPr/>
        </p:nvSpPr>
        <p:spPr>
          <a:xfrm>
            <a:off x="2685466" y="3058612"/>
            <a:ext cx="3840479" cy="3566160"/>
          </a:xfrm>
          <a:prstGeom prst="ellipse">
            <a:avLst/>
          </a:prstGeom>
          <a:solidFill>
            <a:schemeClr val="accent3">
              <a:lumMod val="75000"/>
              <a:alpha val="66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GENOMICS</a:t>
            </a:r>
          </a:p>
        </p:txBody>
      </p:sp>
      <p:sp>
        <p:nvSpPr>
          <p:cNvPr id="5" name="Oval 4"/>
          <p:cNvSpPr/>
          <p:nvPr/>
        </p:nvSpPr>
        <p:spPr>
          <a:xfrm>
            <a:off x="3734679" y="1454471"/>
            <a:ext cx="3840479" cy="3566160"/>
          </a:xfrm>
          <a:prstGeom prst="ellipse">
            <a:avLst/>
          </a:prstGeom>
          <a:solidFill>
            <a:schemeClr val="accent2">
              <a:alpha val="66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MUSEUM COLLECTIONS</a:t>
            </a:r>
          </a:p>
        </p:txBody>
      </p:sp>
      <p:sp>
        <p:nvSpPr>
          <p:cNvPr id="3" name="Isosceles Triangle 2"/>
          <p:cNvSpPr/>
          <p:nvPr/>
        </p:nvSpPr>
        <p:spPr>
          <a:xfrm>
            <a:off x="2321420" y="1504844"/>
            <a:ext cx="4588214" cy="3533683"/>
          </a:xfrm>
          <a:prstGeom prst="triangle">
            <a:avLst>
              <a:gd name="adj" fmla="val 49107"/>
            </a:avLst>
          </a:prstGeom>
          <a:noFill/>
          <a:ln w="762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69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xisting standards for biodiversity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Darwin Core (</a:t>
            </a:r>
            <a:r>
              <a:rPr lang="en-US" dirty="0" err="1" smtClean="0"/>
              <a:t>DwC</a:t>
            </a:r>
            <a:r>
              <a:rPr lang="en-US" dirty="0" smtClean="0"/>
              <a:t>)</a:t>
            </a:r>
          </a:p>
          <a:p>
            <a:r>
              <a:rPr lang="en-US" dirty="0" smtClean="0"/>
              <a:t>Minimum Information for any (x) Sequence (</a:t>
            </a:r>
            <a:r>
              <a:rPr lang="en-US" dirty="0" err="1" smtClean="0"/>
              <a:t>MIxS</a:t>
            </a:r>
            <a:r>
              <a:rPr lang="en-US" dirty="0" smtClean="0"/>
              <a:t>)</a:t>
            </a:r>
          </a:p>
          <a:p>
            <a:r>
              <a:rPr lang="en-US" dirty="0" smtClean="0"/>
              <a:t>Extensible Observation Ontology (OBO-E) and the Observation and Measurements (O&amp;M)standard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923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9-13 at 8.05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98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058" y="151747"/>
            <a:ext cx="8686800" cy="8683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Minimum Information for any (x) Sequence (</a:t>
            </a:r>
            <a:r>
              <a:rPr lang="en-US" sz="3200" dirty="0" err="1" smtClean="0"/>
              <a:t>MIxS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pic>
        <p:nvPicPr>
          <p:cNvPr id="3" name="Picture 2" descr="Screen shot 2014-09-13 at 4.22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93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69" y="1"/>
            <a:ext cx="8869441" cy="1420074"/>
          </a:xfrm>
        </p:spPr>
        <p:txBody>
          <a:bodyPr>
            <a:noAutofit/>
          </a:bodyPr>
          <a:lstStyle/>
          <a:p>
            <a:r>
              <a:rPr lang="en-US" sz="3200" dirty="0" smtClean="0"/>
              <a:t>Extensible Ontology for Observations (OBO-E) is an ontology that is consistent with the  Observation and Measurement (O&amp;M) schema</a:t>
            </a:r>
            <a:endParaRPr lang="en-US" sz="3200" dirty="0"/>
          </a:p>
        </p:txBody>
      </p:sp>
      <p:pic>
        <p:nvPicPr>
          <p:cNvPr id="3" name="Picture 2" descr="Screen shot 2014-09-13 at 11.22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98" y="1533754"/>
            <a:ext cx="7453702" cy="23987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45993" y="3959821"/>
            <a:ext cx="5498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Madin</a:t>
            </a:r>
            <a:r>
              <a:rPr lang="en-US" sz="1400" dirty="0" smtClean="0"/>
              <a:t> et al. 2007 Ecol. Informatics d</a:t>
            </a:r>
            <a:r>
              <a:rPr lang="cs-CZ" sz="1400" dirty="0" err="1" smtClean="0"/>
              <a:t>oi</a:t>
            </a:r>
            <a:r>
              <a:rPr lang="cs-CZ" sz="1400" dirty="0" smtClean="0"/>
              <a:t>: 10.1016</a:t>
            </a:r>
            <a:r>
              <a:rPr lang="cs-CZ" sz="1400" dirty="0"/>
              <a:t>/j.ecoinf.</a:t>
            </a:r>
            <a:r>
              <a:rPr lang="cs-CZ" sz="1400" dirty="0" smtClean="0"/>
              <a:t>2007.05.004</a:t>
            </a:r>
            <a:endParaRPr lang="cs-CZ" sz="1400" dirty="0"/>
          </a:p>
        </p:txBody>
      </p:sp>
      <p:pic>
        <p:nvPicPr>
          <p:cNvPr id="7" name="Picture 6" descr="OandM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34" y="4532589"/>
            <a:ext cx="6226864" cy="22114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9823" y="2308695"/>
            <a:ext cx="1537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OBO-E: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92223" y="4809678"/>
            <a:ext cx="1323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O&amp;M: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06626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115" y="274638"/>
            <a:ext cx="772896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BCO use case: tracking specimens across repositories and data types</a:t>
            </a:r>
            <a:endParaRPr lang="en-US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632941" y="1859045"/>
            <a:ext cx="7909685" cy="4309013"/>
            <a:chOff x="960519" y="1992906"/>
            <a:chExt cx="7909685" cy="4309013"/>
          </a:xfrm>
        </p:grpSpPr>
        <p:grpSp>
          <p:nvGrpSpPr>
            <p:cNvPr id="4" name="Group 3"/>
            <p:cNvGrpSpPr/>
            <p:nvPr/>
          </p:nvGrpSpPr>
          <p:grpSpPr>
            <a:xfrm>
              <a:off x="960519" y="2428491"/>
              <a:ext cx="7909685" cy="3873428"/>
              <a:chOff x="958067" y="-401191"/>
              <a:chExt cx="7909685" cy="3873428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292022" y="957616"/>
                <a:ext cx="6390228" cy="1947893"/>
                <a:chOff x="1266622" y="1021116"/>
                <a:chExt cx="6390228" cy="1947893"/>
              </a:xfrm>
            </p:grpSpPr>
            <p:pic>
              <p:nvPicPr>
                <p:cNvPr id="22" name="Picture 32" descr="specimen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24921" y="1296921"/>
                  <a:ext cx="767128" cy="628491"/>
                </a:xfrm>
                <a:prstGeom prst="rect">
                  <a:avLst/>
                </a:prstGeom>
                <a:noFill/>
                <a:ln w="28575" cmpd="sng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4" descr="insects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66622" y="1296921"/>
                  <a:ext cx="1247010" cy="8229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4" name="Picture 10"/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760" t="5456" r="19197"/>
                <a:stretch/>
              </p:blipFill>
              <p:spPr bwMode="auto">
                <a:xfrm>
                  <a:off x="4988431" y="1021116"/>
                  <a:ext cx="274191" cy="51870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28575" cmpd="sng">
                  <a:solidFill>
                    <a:srgbClr val="FFFFFF"/>
                  </a:solidFill>
                  <a:miter lim="800000"/>
                  <a:headEnd/>
                  <a:tailEnd/>
                </a:ln>
                <a:extLst/>
              </p:spPr>
            </p:pic>
            <p:pic>
              <p:nvPicPr>
                <p:cNvPr id="25" name="Picture 10"/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760" r="19197"/>
                <a:stretch/>
              </p:blipFill>
              <p:spPr bwMode="auto">
                <a:xfrm>
                  <a:off x="4617130" y="2420369"/>
                  <a:ext cx="274191" cy="548640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28575" cmpd="sng">
                  <a:solidFill>
                    <a:srgbClr val="FFFFFF"/>
                  </a:solidFill>
                  <a:miter lim="800000"/>
                  <a:headEnd/>
                  <a:tailEnd/>
                </a:ln>
                <a:extLst/>
              </p:spPr>
            </p:pic>
            <p:grpSp>
              <p:nvGrpSpPr>
                <p:cNvPr id="26" name="Group 25"/>
                <p:cNvGrpSpPr/>
                <p:nvPr/>
              </p:nvGrpSpPr>
              <p:grpSpPr>
                <a:xfrm>
                  <a:off x="6902705" y="2258101"/>
                  <a:ext cx="754145" cy="665188"/>
                  <a:chOff x="6130104" y="1424082"/>
                  <a:chExt cx="754145" cy="665188"/>
                </a:xfrm>
              </p:grpSpPr>
              <p:pic>
                <p:nvPicPr>
                  <p:cNvPr id="33" name="Picture 11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16008" r="20107"/>
                  <a:stretch/>
                </p:blipFill>
                <p:spPr bwMode="auto">
                  <a:xfrm>
                    <a:off x="6412287" y="1632070"/>
                    <a:ext cx="235981" cy="457200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" name="Picture 11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16008" r="20107"/>
                  <a:stretch/>
                </p:blipFill>
                <p:spPr bwMode="auto">
                  <a:xfrm>
                    <a:off x="6648268" y="1424082"/>
                    <a:ext cx="235981" cy="457200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" name="Picture 11"/>
                  <p:cNvPicPr>
                    <a:picLocks noChangeAspect="1"/>
                  </p:cNvPicPr>
                  <p:nvPr/>
                </p:nvPicPr>
                <p:blipFill rotWithShape="1"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16008" r="20107"/>
                  <a:stretch/>
                </p:blipFill>
                <p:spPr bwMode="auto">
                  <a:xfrm>
                    <a:off x="6130104" y="1457830"/>
                    <a:ext cx="235981" cy="457200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FFFFFF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7" name="Picture 11"/>
                <p:cNvPicPr>
                  <a:picLocks noChangeAspect="1"/>
                </p:cNvPicPr>
                <p:nvPr/>
              </p:nvPicPr>
              <p:blipFill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6008" r="20107"/>
                <a:stretch/>
              </p:blipFill>
              <p:spPr bwMode="auto">
                <a:xfrm>
                  <a:off x="6876906" y="1270240"/>
                  <a:ext cx="235981" cy="457200"/>
                </a:xfrm>
                <a:prstGeom prst="rect">
                  <a:avLst/>
                </a:prstGeom>
                <a:noFill/>
                <a:ln w="28575" cmpd="sng">
                  <a:solidFill>
                    <a:srgbClr val="FFFF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28" name="Curved Connector 27"/>
                <p:cNvCxnSpPr>
                  <a:stCxn id="23" idx="3"/>
                  <a:endCxn id="22" idx="1"/>
                </p:cNvCxnSpPr>
                <p:nvPr/>
              </p:nvCxnSpPr>
              <p:spPr>
                <a:xfrm flipV="1">
                  <a:off x="2513632" y="1611167"/>
                  <a:ext cx="511289" cy="97234"/>
                </a:xfrm>
                <a:prstGeom prst="curvedConnector3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urved Connector 28"/>
                <p:cNvCxnSpPr>
                  <a:stCxn id="22" idx="3"/>
                  <a:endCxn id="24" idx="1"/>
                </p:cNvCxnSpPr>
                <p:nvPr/>
              </p:nvCxnSpPr>
              <p:spPr>
                <a:xfrm flipV="1">
                  <a:off x="3792049" y="1280470"/>
                  <a:ext cx="1196382" cy="330697"/>
                </a:xfrm>
                <a:prstGeom prst="curvedConnector3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urved Connector 29"/>
                <p:cNvCxnSpPr/>
                <p:nvPr/>
              </p:nvCxnSpPr>
              <p:spPr>
                <a:xfrm>
                  <a:off x="3528214" y="1925412"/>
                  <a:ext cx="1063492" cy="830900"/>
                </a:xfrm>
                <a:prstGeom prst="curvedConnector3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urved Connector 30"/>
                <p:cNvCxnSpPr>
                  <a:stCxn id="24" idx="3"/>
                  <a:endCxn id="27" idx="1"/>
                </p:cNvCxnSpPr>
                <p:nvPr/>
              </p:nvCxnSpPr>
              <p:spPr>
                <a:xfrm>
                  <a:off x="5262622" y="1280470"/>
                  <a:ext cx="1614284" cy="218370"/>
                </a:xfrm>
                <a:prstGeom prst="curvedConnector3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urved Connector 31"/>
                <p:cNvCxnSpPr>
                  <a:stCxn id="25" idx="3"/>
                  <a:endCxn id="35" idx="1"/>
                </p:cNvCxnSpPr>
                <p:nvPr/>
              </p:nvCxnSpPr>
              <p:spPr>
                <a:xfrm flipV="1">
                  <a:off x="4891321" y="2520449"/>
                  <a:ext cx="2011384" cy="174240"/>
                </a:xfrm>
                <a:prstGeom prst="curvedConnector3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TextBox 15"/>
              <p:cNvSpPr txBox="1"/>
              <p:nvPr/>
            </p:nvSpPr>
            <p:spPr>
              <a:xfrm>
                <a:off x="958067" y="2158758"/>
                <a:ext cx="20581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latin typeface="Arial"/>
                    <a:cs typeface="Arial"/>
                  </a:rPr>
                  <a:t>Moorea</a:t>
                </a:r>
                <a:r>
                  <a:rPr lang="en-US" dirty="0" smtClean="0">
                    <a:latin typeface="Arial"/>
                    <a:cs typeface="Arial"/>
                  </a:rPr>
                  <a:t> </a:t>
                </a:r>
                <a:r>
                  <a:rPr lang="en-US" dirty="0" err="1" smtClean="0">
                    <a:latin typeface="Arial"/>
                    <a:cs typeface="Arial"/>
                  </a:rPr>
                  <a:t>Biocode</a:t>
                </a:r>
                <a:r>
                  <a:rPr lang="en-US" dirty="0" smtClean="0">
                    <a:latin typeface="Arial"/>
                    <a:cs typeface="Arial"/>
                  </a:rPr>
                  <a:t> </a:t>
                </a:r>
              </a:p>
              <a:p>
                <a:r>
                  <a:rPr lang="en-US" dirty="0" err="1" smtClean="0">
                    <a:latin typeface="Arial"/>
                    <a:cs typeface="Arial"/>
                  </a:rPr>
                  <a:t>bioinventory</a:t>
                </a:r>
                <a:r>
                  <a:rPr lang="en-US" dirty="0" smtClean="0">
                    <a:latin typeface="Arial"/>
                    <a:cs typeface="Arial"/>
                  </a:rPr>
                  <a:t> event</a:t>
                </a: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547239" y="-401191"/>
                <a:ext cx="19128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"/>
                    <a:cs typeface="Arial"/>
                  </a:rPr>
                  <a:t>Museum specimens</a:t>
                </a: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256270" y="1512427"/>
                <a:ext cx="25070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/>
                    <a:cs typeface="Arial"/>
                  </a:rPr>
                  <a:t>Tissue sample at </a:t>
                </a:r>
              </a:p>
              <a:p>
                <a:r>
                  <a:rPr lang="en-US" dirty="0" smtClean="0">
                    <a:latin typeface="Arial"/>
                    <a:cs typeface="Arial"/>
                  </a:rPr>
                  <a:t>Smithsonian Institution </a:t>
                </a: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144833" y="2835155"/>
                <a:ext cx="13649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/>
                    <a:cs typeface="Arial"/>
                  </a:rPr>
                  <a:t>G</a:t>
                </a:r>
                <a:r>
                  <a:rPr lang="en-US" dirty="0" smtClean="0">
                    <a:latin typeface="Arial"/>
                    <a:cs typeface="Arial"/>
                  </a:rPr>
                  <a:t>ut sample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116766" y="2825906"/>
                <a:ext cx="275098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latin typeface="Arial"/>
                    <a:cs typeface="Arial"/>
                  </a:rPr>
                  <a:t>M</a:t>
                </a:r>
                <a:r>
                  <a:rPr lang="en-US" dirty="0" err="1" smtClean="0">
                    <a:latin typeface="Arial"/>
                    <a:cs typeface="Arial"/>
                  </a:rPr>
                  <a:t>etagenomic</a:t>
                </a:r>
                <a:r>
                  <a:rPr lang="en-US" dirty="0" smtClean="0">
                    <a:latin typeface="Arial"/>
                    <a:cs typeface="Arial"/>
                  </a:rPr>
                  <a:t> sequences</a:t>
                </a:r>
              </a:p>
              <a:p>
                <a:r>
                  <a:rPr lang="en-US" dirty="0">
                    <a:latin typeface="Arial"/>
                    <a:cs typeface="Arial"/>
                  </a:rPr>
                  <a:t>at  CAMERA  </a:t>
                </a:r>
                <a:r>
                  <a:rPr lang="en-US" dirty="0" smtClean="0">
                    <a:latin typeface="Arial"/>
                    <a:cs typeface="Arial"/>
                  </a:rPr>
                  <a:t>portal</a:t>
                </a: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266152" y="570639"/>
                <a:ext cx="13280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latin typeface="Arial"/>
                    <a:cs typeface="Arial"/>
                  </a:rPr>
                  <a:t>G</a:t>
                </a:r>
                <a:r>
                  <a:rPr lang="en-US" dirty="0" err="1" smtClean="0">
                    <a:latin typeface="Arial"/>
                    <a:cs typeface="Arial"/>
                  </a:rPr>
                  <a:t>enbank</a:t>
                </a:r>
                <a:r>
                  <a:rPr lang="en-US" dirty="0" smtClean="0">
                    <a:latin typeface="Arial"/>
                    <a:cs typeface="Arial"/>
                  </a:rPr>
                  <a:t> sequence</a:t>
                </a:r>
                <a:endParaRPr lang="en-US" dirty="0">
                  <a:latin typeface="Arial"/>
                  <a:cs typeface="Arial"/>
                </a:endParaRPr>
              </a:p>
            </p:txBody>
          </p:sp>
        </p:grpSp>
        <p:pic>
          <p:nvPicPr>
            <p:cNvPr id="5" name="Picture 4" descr="Untitled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7548" y="3664673"/>
              <a:ext cx="738066" cy="560384"/>
            </a:xfrm>
            <a:prstGeom prst="rect">
              <a:avLst/>
            </a:prstGeom>
          </p:spPr>
        </p:pic>
        <p:pic>
          <p:nvPicPr>
            <p:cNvPr id="6" name="Picture 32" descr="specime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4443" y="3067395"/>
              <a:ext cx="767128" cy="628491"/>
            </a:xfrm>
            <a:prstGeom prst="rect">
              <a:avLst/>
            </a:prstGeom>
            <a:noFill/>
            <a:ln w="28575" cmpd="sng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25292" y="3122669"/>
              <a:ext cx="475042" cy="57321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6066" y="3513961"/>
              <a:ext cx="475042" cy="57321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982" y="2659831"/>
              <a:ext cx="675521" cy="815128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0" name="Curved Connector 9"/>
            <p:cNvCxnSpPr>
              <a:stCxn id="8" idx="3"/>
              <a:endCxn id="9" idx="1"/>
            </p:cNvCxnSpPr>
            <p:nvPr/>
          </p:nvCxnSpPr>
          <p:spPr>
            <a:xfrm flipV="1">
              <a:off x="4031108" y="3067395"/>
              <a:ext cx="613874" cy="733175"/>
            </a:xfrm>
            <a:prstGeom prst="curvedConnector3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350895" y="1992906"/>
              <a:ext cx="22973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D</a:t>
              </a:r>
              <a:r>
                <a:rPr lang="en-US" dirty="0" smtClean="0">
                  <a:latin typeface="Arial"/>
                  <a:cs typeface="Arial"/>
                </a:rPr>
                <a:t>igital image stored on </a:t>
              </a:r>
              <a:r>
                <a:rPr lang="en-US" dirty="0" err="1" smtClean="0">
                  <a:latin typeface="Arial"/>
                  <a:cs typeface="Arial"/>
                </a:rPr>
                <a:t>Morphbank</a:t>
              </a: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96599" y="2541183"/>
              <a:ext cx="15736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I</a:t>
              </a:r>
              <a:r>
                <a:rPr lang="en-US" dirty="0" smtClean="0">
                  <a:latin typeface="Arial"/>
                  <a:cs typeface="Arial"/>
                </a:rPr>
                <a:t>dentification</a:t>
              </a:r>
            </a:p>
          </p:txBody>
        </p:sp>
        <p:cxnSp>
          <p:nvCxnSpPr>
            <p:cNvPr id="13" name="Curved Connector 12"/>
            <p:cNvCxnSpPr>
              <a:stCxn id="27" idx="3"/>
              <a:endCxn id="12" idx="2"/>
            </p:cNvCxnSpPr>
            <p:nvPr/>
          </p:nvCxnSpPr>
          <p:spPr>
            <a:xfrm flipV="1">
              <a:off x="7140739" y="2910515"/>
              <a:ext cx="942663" cy="1354507"/>
            </a:xfrm>
            <a:prstGeom prst="curvedConnector2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flipV="1">
              <a:off x="4031108" y="2633008"/>
              <a:ext cx="3265491" cy="1302900"/>
            </a:xfrm>
            <a:prstGeom prst="curvedConnector3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2974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3308"/>
          </a:xfrm>
        </p:spPr>
        <p:txBody>
          <a:bodyPr/>
          <a:lstStyle/>
          <a:p>
            <a:r>
              <a:rPr lang="en-US" dirty="0" smtClean="0"/>
              <a:t>Key BCO upper-level classes</a:t>
            </a:r>
            <a:endParaRPr lang="en-US" dirty="0"/>
          </a:p>
        </p:txBody>
      </p:sp>
      <p:pic>
        <p:nvPicPr>
          <p:cNvPr id="2" name="Picture 1" descr="bco-core-revised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0070"/>
            <a:ext cx="9144000" cy="484322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54000" y="6260353"/>
            <a:ext cx="109529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4353" y="629443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subclassOf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129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1944</TotalTime>
  <Words>323</Words>
  <Application>Microsoft Macintosh PowerPoint</Application>
  <PresentationFormat>On-screen Show (4:3)</PresentationFormat>
  <Paragraphs>71</Paragraphs>
  <Slides>17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A Specimen-based View of the World </vt:lpstr>
      <vt:lpstr>The biodiversity standards landscape</vt:lpstr>
      <vt:lpstr>Understanding biodiversity requires us to work at the intersection of disciplines</vt:lpstr>
      <vt:lpstr>Existing standards for biodiversity</vt:lpstr>
      <vt:lpstr>PowerPoint Presentation</vt:lpstr>
      <vt:lpstr>Minimum Information for any (x) Sequence (MIxS)</vt:lpstr>
      <vt:lpstr>Extensible Ontology for Observations (OBO-E) is an ontology that is consistent with the  Observation and Measurement (O&amp;M) schema</vt:lpstr>
      <vt:lpstr>BCO use case: tracking specimens across repositories and data types</vt:lpstr>
      <vt:lpstr>Key BCO upper-level classes</vt:lpstr>
      <vt:lpstr>PowerPoint Presentation</vt:lpstr>
      <vt:lpstr>PowerPoint Presentation</vt:lpstr>
      <vt:lpstr>Using Darwin Core properties in BCO</vt:lpstr>
      <vt:lpstr>Challenge: getting existing datasets into a form where we can query them the way we want</vt:lpstr>
      <vt:lpstr>field to repository workflow</vt:lpstr>
      <vt:lpstr>Scaling up: bringing the metagenomic data into the iPlant Data Commons</vt:lpstr>
      <vt:lpstr>validate workflow with existing data</vt:lpstr>
      <vt:lpstr>production workflow leveraging iRODS technology</vt:lpstr>
    </vt:vector>
  </TitlesOfParts>
  <Company>New York Botanical Garden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Ramona Walls</dc:creator>
  <cp:lastModifiedBy>Ramona Walls</cp:lastModifiedBy>
  <cp:revision>10</cp:revision>
  <dcterms:created xsi:type="dcterms:W3CDTF">2014-10-04T04:26:41Z</dcterms:created>
  <dcterms:modified xsi:type="dcterms:W3CDTF">2014-10-06T16:14:31Z</dcterms:modified>
</cp:coreProperties>
</file>